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Heebo Black" charset="1" panose="00000A00000000000000"/>
      <p:regular r:id="rId15"/>
    </p:embeddedFont>
    <p:embeddedFont>
      <p:font typeface="Assistant Regular Bold" charset="1" panose="00000700000000000000"/>
      <p:regular r:id="rId16"/>
    </p:embeddedFont>
    <p:embeddedFont>
      <p:font typeface="Assistant Regular" charset="1" panose="00000500000000000000"/>
      <p:regular r:id="rId17"/>
    </p:embeddedFont>
    <p:embeddedFont>
      <p:font typeface="Black Ops One" charset="1" panose="02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Relationship Id="rId5" Target="../media/image11.jpe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3.jpeg" Type="http://schemas.openxmlformats.org/officeDocument/2006/relationships/image"/><Relationship Id="rId6" Target="../media/image10.png" Type="http://schemas.openxmlformats.org/officeDocument/2006/relationships/image"/><Relationship Id="rId7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Relationship Id="rId5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019742" y="3358156"/>
            <a:ext cx="12934797" cy="4672669"/>
            <a:chOff x="0" y="0"/>
            <a:chExt cx="17246396" cy="623022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66700"/>
              <a:ext cx="17246396" cy="49318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999"/>
                </a:lnSpc>
              </a:pPr>
              <a:r>
                <a:rPr lang="en-US" b="true" sz="13999" spc="279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IMAGE SENSE</a:t>
              </a:r>
            </a:p>
            <a:p>
              <a:pPr algn="ctr">
                <a:lnSpc>
                  <a:spcPts val="13999"/>
                </a:lnSpc>
              </a:pPr>
              <a:r>
                <a:rPr lang="en-US" b="true" sz="13999" spc="279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661689"/>
              <a:ext cx="17246396" cy="5685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9"/>
                </a:lnSpc>
              </a:pPr>
              <a:r>
                <a:rPr lang="en-US" sz="30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Aman Jha  </a:t>
              </a:r>
              <a:r>
                <a:rPr lang="en-US" sz="3099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Date: 27th march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15934" y="1104900"/>
            <a:ext cx="6943366" cy="129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900"/>
              </a:lnSpc>
            </a:pPr>
            <a:r>
              <a:rPr lang="en-US" sz="9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Problem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3836337">
            <a:off x="-1669228" y="-8139053"/>
            <a:ext cx="12375396" cy="14495339"/>
          </a:xfrm>
          <a:custGeom>
            <a:avLst/>
            <a:gdLst/>
            <a:ahLst/>
            <a:cxnLst/>
            <a:rect r="r" b="b" t="t" l="l"/>
            <a:pathLst>
              <a:path h="14495339" w="12375396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76325"/>
            <a:ext cx="1025423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01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61257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06125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3543823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61742" y="-3019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126222" y="4687459"/>
            <a:ext cx="11572875" cy="388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8363" indent="-464181" lvl="1">
              <a:lnSpc>
                <a:spcPts val="5159"/>
              </a:lnSpc>
              <a:spcBef>
                <a:spcPct val="0"/>
              </a:spcBef>
              <a:buAutoNum type="arabicPeriod" startAt="1"/>
            </a:pPr>
            <a:r>
              <a:rPr lang="en-US" b="true" sz="4299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Manual Identification of animals is Inefficie</a:t>
            </a:r>
            <a:r>
              <a:rPr lang="en-US" b="true" sz="4299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nt</a:t>
            </a:r>
          </a:p>
          <a:p>
            <a:pPr algn="l" marL="928363" indent="-464181" lvl="1">
              <a:lnSpc>
                <a:spcPts val="5159"/>
              </a:lnSpc>
              <a:spcBef>
                <a:spcPct val="0"/>
              </a:spcBef>
              <a:buAutoNum type="arabicPeriod" startAt="1"/>
            </a:pPr>
            <a:r>
              <a:rPr lang="en-US" b="true" sz="4299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High Chances of Human Error</a:t>
            </a:r>
          </a:p>
          <a:p>
            <a:pPr algn="l" marL="928363" indent="-464181" lvl="1">
              <a:lnSpc>
                <a:spcPts val="5159"/>
              </a:lnSpc>
              <a:spcBef>
                <a:spcPct val="0"/>
              </a:spcBef>
              <a:buAutoNum type="arabicPeriod" startAt="1"/>
            </a:pPr>
            <a:r>
              <a:rPr lang="en-US" b="true" sz="4299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Limited Accessibility to Experts for Identifying </a:t>
            </a:r>
          </a:p>
          <a:p>
            <a:pPr algn="l">
              <a:lnSpc>
                <a:spcPts val="5159"/>
              </a:lnSpc>
              <a:spcBef>
                <a:spcPct val="0"/>
              </a:spcBef>
            </a:pPr>
            <a:r>
              <a:rPr lang="en-US" b="true" sz="4299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         Animals.</a:t>
            </a:r>
          </a:p>
          <a:p>
            <a:pPr algn="l">
              <a:lnSpc>
                <a:spcPts val="5159"/>
              </a:lnSpc>
              <a:spcBef>
                <a:spcPct val="0"/>
              </a:spcBef>
            </a:pPr>
          </a:p>
          <a:p>
            <a:pPr algn="l">
              <a:lnSpc>
                <a:spcPts val="515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645152" y="2387345"/>
            <a:ext cx="9614148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WildDetect AI: Aut</a:t>
            </a:r>
            <a:r>
              <a:rPr lang="en-US" b="true" sz="350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omated Animal Classification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846408" cy="10287000"/>
          </a:xfrm>
          <a:custGeom>
            <a:avLst/>
            <a:gdLst/>
            <a:ahLst/>
            <a:cxnLst/>
            <a:rect r="r" b="b" t="t" l="l"/>
            <a:pathLst>
              <a:path h="10287000" w="6846408">
                <a:moveTo>
                  <a:pt x="0" y="0"/>
                </a:moveTo>
                <a:lnTo>
                  <a:pt x="6846408" y="0"/>
                </a:lnTo>
                <a:lnTo>
                  <a:pt x="68464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60" t="0" r="-6276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126705">
            <a:off x="15050574" y="-59646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214827" y="1058608"/>
            <a:ext cx="1025423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016949" y="1104900"/>
            <a:ext cx="7000537" cy="129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true">
                <a:solidFill>
                  <a:srgbClr val="8D0A75"/>
                </a:solidFill>
                <a:latin typeface="Heebo Black"/>
                <a:ea typeface="Heebo Black"/>
                <a:cs typeface="Heebo Black"/>
                <a:sym typeface="Heebo Black"/>
              </a:rPr>
              <a:t>Solution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016949" y="4133674"/>
            <a:ext cx="9004505" cy="5124626"/>
            <a:chOff x="0" y="0"/>
            <a:chExt cx="12006007" cy="683283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846231"/>
              <a:ext cx="12006007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33123B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Developed an AI-powered Animal Image Classifier.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06007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Solution 1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225170"/>
              <a:ext cx="12006007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33123B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Automates animal detection with high accuracy.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369415"/>
              <a:ext cx="12006007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Solution 2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604110"/>
              <a:ext cx="12006007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33123B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Provides confidence scores for classification.</a:t>
              </a:r>
            </a:p>
            <a:p>
              <a:pPr algn="l">
                <a:lnSpc>
                  <a:spcPts val="3600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748354"/>
              <a:ext cx="12006007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Solution 3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029584" y="697102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340890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6888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9626710" y="-1324962"/>
            <a:ext cx="5459645" cy="6320863"/>
          </a:xfrm>
          <a:custGeom>
            <a:avLst/>
            <a:gdLst/>
            <a:ahLst/>
            <a:cxnLst/>
            <a:rect r="r" b="b" t="t" l="l"/>
            <a:pathLst>
              <a:path h="6320863" w="5459645">
                <a:moveTo>
                  <a:pt x="0" y="0"/>
                </a:moveTo>
                <a:lnTo>
                  <a:pt x="5459646" y="0"/>
                </a:lnTo>
                <a:lnTo>
                  <a:pt x="5459646" y="6320863"/>
                </a:lnTo>
                <a:lnTo>
                  <a:pt x="0" y="6320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356533" y="1181676"/>
            <a:ext cx="3909000" cy="7923648"/>
            <a:chOff x="0" y="0"/>
            <a:chExt cx="9398000" cy="190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01955" y="301498"/>
              <a:ext cx="8566912" cy="18446877"/>
            </a:xfrm>
            <a:custGeom>
              <a:avLst/>
              <a:gdLst/>
              <a:ahLst/>
              <a:cxnLst/>
              <a:rect r="r" b="b" t="t" l="l"/>
              <a:pathLst>
                <a:path h="18446877" w="8566912">
                  <a:moveTo>
                    <a:pt x="7456551" y="18446877"/>
                  </a:moveTo>
                  <a:lnTo>
                    <a:pt x="1125220" y="18446877"/>
                  </a:lnTo>
                  <a:cubicBezTo>
                    <a:pt x="503809" y="18446877"/>
                    <a:pt x="0" y="17943067"/>
                    <a:pt x="0" y="17321657"/>
                  </a:cubicBezTo>
                  <a:lnTo>
                    <a:pt x="0" y="1085342"/>
                  </a:lnTo>
                  <a:cubicBezTo>
                    <a:pt x="0" y="485902"/>
                    <a:pt x="485902" y="0"/>
                    <a:pt x="1085342" y="0"/>
                  </a:cubicBezTo>
                  <a:lnTo>
                    <a:pt x="7504811" y="0"/>
                  </a:lnTo>
                  <a:cubicBezTo>
                    <a:pt x="8091424" y="0"/>
                    <a:pt x="8566912" y="475488"/>
                    <a:pt x="8566912" y="1062101"/>
                  </a:cubicBezTo>
                  <a:lnTo>
                    <a:pt x="8566912" y="17336515"/>
                  </a:lnTo>
                  <a:cubicBezTo>
                    <a:pt x="8566912" y="17949672"/>
                    <a:pt x="8069707" y="18446877"/>
                    <a:pt x="7456551" y="18446877"/>
                  </a:cubicBezTo>
                  <a:close/>
                </a:path>
              </a:pathLst>
            </a:custGeom>
            <a:blipFill>
              <a:blip r:embed="rId5"/>
              <a:stretch>
                <a:fillRect l="-57663" t="0" r="-57663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398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398000">
                  <a:moveTo>
                    <a:pt x="93980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398000" y="0"/>
                  </a:lnTo>
                  <a:lnTo>
                    <a:pt x="9398000" y="19050000"/>
                  </a:lnTo>
                  <a:close/>
                </a:path>
              </a:pathLst>
            </a:custGeom>
            <a:blipFill>
              <a:blip r:embed="rId6"/>
              <a:stretch>
                <a:fillRect l="-42" t="0" r="-4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4287353" y="5378314"/>
            <a:ext cx="5459645" cy="6320863"/>
          </a:xfrm>
          <a:custGeom>
            <a:avLst/>
            <a:gdLst/>
            <a:ahLst/>
            <a:cxnLst/>
            <a:rect r="r" b="b" t="t" l="l"/>
            <a:pathLst>
              <a:path h="6320863" w="5459645">
                <a:moveTo>
                  <a:pt x="0" y="0"/>
                </a:moveTo>
                <a:lnTo>
                  <a:pt x="5459645" y="0"/>
                </a:lnTo>
                <a:lnTo>
                  <a:pt x="5459645" y="6320863"/>
                </a:lnTo>
                <a:lnTo>
                  <a:pt x="0" y="6320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24834" y="92583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515029" y="1104900"/>
            <a:ext cx="6628971" cy="2545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Product or service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0277" y="5143500"/>
            <a:ext cx="9718475" cy="2590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8363" indent="-464181" lvl="1">
              <a:lnSpc>
                <a:spcPts val="5159"/>
              </a:lnSpc>
              <a:buAutoNum type="arabicPeriod" startAt="1"/>
            </a:pPr>
            <a:r>
              <a:rPr lang="en-US" sz="4299">
                <a:solidFill>
                  <a:srgbClr val="FFFFFF"/>
                </a:solidFill>
                <a:latin typeface="Black Ops One"/>
                <a:ea typeface="Black Ops One"/>
                <a:cs typeface="Black Ops One"/>
                <a:sym typeface="Black Ops One"/>
              </a:rPr>
              <a:t> AI-Based Animal Detection</a:t>
            </a:r>
          </a:p>
          <a:p>
            <a:pPr algn="l" marL="928363" indent="-464181" lvl="1">
              <a:lnSpc>
                <a:spcPts val="5159"/>
              </a:lnSpc>
              <a:buAutoNum type="arabicPeriod" startAt="1"/>
            </a:pPr>
            <a:r>
              <a:rPr lang="en-US" sz="4299">
                <a:solidFill>
                  <a:srgbClr val="FFFFFF"/>
                </a:solidFill>
                <a:latin typeface="Black Ops One"/>
                <a:ea typeface="Black Ops One"/>
                <a:cs typeface="Black Ops One"/>
                <a:sym typeface="Black Ops One"/>
              </a:rPr>
              <a:t>Confidence Score Display</a:t>
            </a:r>
          </a:p>
          <a:p>
            <a:pPr algn="l" marL="928363" indent="-464181" lvl="1">
              <a:lnSpc>
                <a:spcPts val="5159"/>
              </a:lnSpc>
              <a:buAutoNum type="arabicPeriod" startAt="1"/>
            </a:pPr>
            <a:r>
              <a:rPr lang="en-US" sz="4299">
                <a:solidFill>
                  <a:srgbClr val="FFFFFF"/>
                </a:solidFill>
                <a:latin typeface="Black Ops One"/>
                <a:ea typeface="Black Ops One"/>
                <a:cs typeface="Black Ops One"/>
                <a:sym typeface="Black Ops One"/>
              </a:rPr>
              <a:t>User-Friendly Interface</a:t>
            </a:r>
          </a:p>
          <a:p>
            <a:pPr algn="l">
              <a:lnSpc>
                <a:spcPts val="515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04691" y="1104900"/>
            <a:ext cx="8554609" cy="129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900"/>
              </a:lnSpc>
            </a:pPr>
            <a:r>
              <a:rPr lang="en-US" sz="9000" b="true">
                <a:solidFill>
                  <a:srgbClr val="8D0A75"/>
                </a:solidFill>
                <a:latin typeface="Heebo Black"/>
                <a:ea typeface="Heebo Black"/>
                <a:cs typeface="Heebo Black"/>
                <a:sym typeface="Heebo Black"/>
              </a:rPr>
              <a:t>Key features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2126705">
            <a:off x="129755" y="-335111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8" y="0"/>
                </a:lnTo>
                <a:lnTo>
                  <a:pt x="3288318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1463" y="1379990"/>
            <a:ext cx="811996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04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61257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06125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020768" y="-574486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831428" y="4714437"/>
            <a:ext cx="3648772" cy="4083716"/>
            <a:chOff x="0" y="0"/>
            <a:chExt cx="4865029" cy="544495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3003681"/>
              <a:ext cx="4865029" cy="24412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Au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tomatic image recognition for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differen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t animal species.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851373"/>
              <a:ext cx="4865029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33123B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Feature 1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6675"/>
              <a:ext cx="4865029" cy="13481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 b="true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01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071476" y="4714437"/>
            <a:ext cx="3836077" cy="3171810"/>
            <a:chOff x="0" y="0"/>
            <a:chExt cx="5114769" cy="422908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3003681"/>
              <a:ext cx="5114769" cy="12253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H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igh accuracy using a pre-trained AI model.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851373"/>
              <a:ext cx="5114769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33123B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Feature 2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6675"/>
              <a:ext cx="5114769" cy="13481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 b="true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02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193463" y="4714437"/>
            <a:ext cx="4065837" cy="3171810"/>
            <a:chOff x="0" y="0"/>
            <a:chExt cx="5421116" cy="422908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3003681"/>
              <a:ext cx="5421116" cy="12253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U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ser-friendly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in</a:t>
              </a:r>
              <a:r>
                <a:rPr lang="en-US" sz="3000">
                  <a:solidFill>
                    <a:srgbClr val="33123B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terface (GUI/Web-based).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851373"/>
              <a:ext cx="5421116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33123B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Feature 3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66675"/>
              <a:ext cx="5421116" cy="13481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 b="true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5236707" y="-2461724"/>
            <a:ext cx="14428598" cy="6961798"/>
          </a:xfrm>
          <a:custGeom>
            <a:avLst/>
            <a:gdLst/>
            <a:ahLst/>
            <a:cxnLst/>
            <a:rect r="r" b="b" t="t" l="l"/>
            <a:pathLst>
              <a:path h="6961798" w="14428598">
                <a:moveTo>
                  <a:pt x="14428597" y="0"/>
                </a:moveTo>
                <a:lnTo>
                  <a:pt x="0" y="0"/>
                </a:lnTo>
                <a:lnTo>
                  <a:pt x="0" y="6961798"/>
                </a:lnTo>
                <a:lnTo>
                  <a:pt x="14428597" y="6961798"/>
                </a:lnTo>
                <a:lnTo>
                  <a:pt x="1442859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66888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15029" y="1084674"/>
            <a:ext cx="6628971" cy="225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7999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How it </a:t>
            </a:r>
          </a:p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works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2292" y="4509599"/>
            <a:ext cx="10454445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3638" indent="-381819" lvl="1">
              <a:lnSpc>
                <a:spcPts val="4244"/>
              </a:lnSpc>
              <a:buAutoNum type="arabicPeriod" startAt="1"/>
            </a:pPr>
            <a:r>
              <a:rPr lang="en-US" b="true" sz="3536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U</a:t>
            </a:r>
            <a:r>
              <a:rPr lang="en-US" b="true" sz="3536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ser uploads an image of an animal.</a:t>
            </a:r>
          </a:p>
          <a:p>
            <a:pPr algn="l" marL="763638" indent="-381819" lvl="1">
              <a:lnSpc>
                <a:spcPts val="4244"/>
              </a:lnSpc>
              <a:buAutoNum type="arabicPeriod" startAt="1"/>
            </a:pPr>
            <a:r>
              <a:rPr lang="en-US" b="true" sz="3536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The system predicts the animal type and provides a confidence score.</a:t>
            </a:r>
          </a:p>
          <a:p>
            <a:pPr algn="l" marL="763637" indent="-381818" lvl="1">
              <a:lnSpc>
                <a:spcPts val="4244"/>
              </a:lnSpc>
              <a:buAutoNum type="arabicPeriod" startAt="1"/>
            </a:pPr>
            <a:r>
              <a:rPr lang="en-US" b="true" sz="3536">
                <a:solidFill>
                  <a:srgbClr val="FFFFFF"/>
                </a:solidFill>
                <a:latin typeface="Assistant Regular Bold"/>
                <a:ea typeface="Assistant Regular Bold"/>
                <a:cs typeface="Assistant Regular Bold"/>
                <a:sym typeface="Assistant Regular Bold"/>
              </a:rPr>
              <a:t>Results are displayed on the screen for the user.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600083" y="8538745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782174" y="1028700"/>
            <a:ext cx="5477126" cy="8229600"/>
          </a:xfrm>
          <a:custGeom>
            <a:avLst/>
            <a:gdLst/>
            <a:ahLst/>
            <a:cxnLst/>
            <a:rect r="r" b="b" t="t" l="l"/>
            <a:pathLst>
              <a:path h="8229600" w="5477126">
                <a:moveTo>
                  <a:pt x="0" y="0"/>
                </a:moveTo>
                <a:lnTo>
                  <a:pt x="5477126" y="0"/>
                </a:lnTo>
                <a:lnTo>
                  <a:pt x="54771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2760" t="0" r="-6276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955872" y="6339335"/>
            <a:ext cx="4606857" cy="5333553"/>
          </a:xfrm>
          <a:custGeom>
            <a:avLst/>
            <a:gdLst/>
            <a:ahLst/>
            <a:cxnLst/>
            <a:rect r="r" b="b" t="t" l="l"/>
            <a:pathLst>
              <a:path h="5333553" w="4606857">
                <a:moveTo>
                  <a:pt x="0" y="0"/>
                </a:moveTo>
                <a:lnTo>
                  <a:pt x="4606856" y="0"/>
                </a:lnTo>
                <a:lnTo>
                  <a:pt x="4606856" y="5333553"/>
                </a:lnTo>
                <a:lnTo>
                  <a:pt x="0" y="53335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6676" y="8538745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126705">
            <a:off x="14698149" y="-59646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59426" y="1058608"/>
            <a:ext cx="876024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06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766888" y="1048926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10279" y="1095375"/>
            <a:ext cx="7581237" cy="2261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Competitive advantage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800839" y="-669243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5284342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610279" y="4888765"/>
            <a:ext cx="4763183" cy="1710759"/>
            <a:chOff x="0" y="0"/>
            <a:chExt cx="6350911" cy="228101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087212"/>
              <a:ext cx="6350911" cy="1193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en-US" sz="29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Faster and more efficient than manual classification.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6350911" cy="814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0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Advantage 1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8087486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610279" y="7691910"/>
            <a:ext cx="4763183" cy="1710759"/>
            <a:chOff x="0" y="0"/>
            <a:chExt cx="6350911" cy="2281012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087212"/>
              <a:ext cx="6350911" cy="1193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en-US" sz="29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Can be customized for specific animal datasets.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9525"/>
              <a:ext cx="6350911" cy="814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0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Advantage 2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307687" y="5284342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9889266" y="4816581"/>
            <a:ext cx="4763183" cy="1710759"/>
            <a:chOff x="0" y="0"/>
            <a:chExt cx="6350911" cy="228101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087212"/>
              <a:ext cx="6350911" cy="1193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en-US" sz="29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Works offline (if designed as a local tool).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6350911" cy="814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0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Advantage 3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8307687" y="8087486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9889266" y="7691910"/>
            <a:ext cx="4763183" cy="2158434"/>
            <a:chOff x="0" y="0"/>
            <a:chExt cx="6350911" cy="2877912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1087212"/>
              <a:ext cx="6350911" cy="179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en-US" sz="29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C</a:t>
              </a:r>
              <a:r>
                <a:rPr lang="en-US" sz="2999" b="true">
                  <a:solidFill>
                    <a:srgbClr val="FFFFFF"/>
                  </a:solidFill>
                  <a:latin typeface="Assistant Regular Bold"/>
                  <a:ea typeface="Assistant Regular Bold"/>
                  <a:cs typeface="Assistant Regular Bold"/>
                  <a:sym typeface="Assistant Regular Bold"/>
                </a:rPr>
                <a:t>an be integrated into web or mobile applications.</a:t>
              </a:r>
            </a:p>
            <a:p>
              <a:pPr algn="l">
                <a:lnSpc>
                  <a:spcPts val="3599"/>
                </a:lnSpc>
              </a:pP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-9525"/>
              <a:ext cx="6350911" cy="814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0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Advantage 4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5400000">
            <a:off x="15539900" y="7529374"/>
            <a:ext cx="2844859" cy="612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 spc="10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rPr>
              <a:t>Sales Presentation | December 2020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355775" y="8640169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1" y="0"/>
                </a:lnTo>
                <a:lnTo>
                  <a:pt x="2459431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48147" y="8269323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126705">
            <a:off x="14974374" y="-59646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138627" y="1058608"/>
            <a:ext cx="1025423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07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19798" y="1193078"/>
            <a:ext cx="7298383" cy="1792450"/>
            <a:chOff x="0" y="0"/>
            <a:chExt cx="9731178" cy="238993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76200"/>
              <a:ext cx="9731178" cy="1748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9900"/>
                </a:lnSpc>
              </a:pPr>
              <a:r>
                <a:rPr lang="en-US" sz="9000" b="true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Av</a:t>
              </a:r>
              <a:r>
                <a:rPr lang="en-US" sz="9000" b="true">
                  <a:solidFill>
                    <a:srgbClr val="8D0A75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ailability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978097"/>
              <a:ext cx="9731178" cy="411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290772" y="3617163"/>
            <a:ext cx="7832117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C</a:t>
            </a:r>
            <a:r>
              <a:rPr lang="en-US" b="true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urrently a Python-based local tool.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90772" y="4513345"/>
            <a:ext cx="812742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2" indent="-345441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Can be extended t</a:t>
            </a:r>
            <a:r>
              <a:rPr lang="en-US" b="true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o a web or mobile app.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90772" y="5408695"/>
            <a:ext cx="1048717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2" indent="-345441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Fut</a:t>
            </a:r>
            <a:r>
              <a:rPr lang="en-US" b="true" sz="3200">
                <a:solidFill>
                  <a:srgbClr val="000000"/>
                </a:solidFill>
                <a:latin typeface="Heebo Black"/>
                <a:ea typeface="Heebo Black"/>
                <a:cs typeface="Heebo Black"/>
                <a:sym typeface="Heebo Black"/>
              </a:rPr>
              <a:t>ure plans for API integration for broader usability.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6888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42051" y="4741220"/>
            <a:ext cx="6383422" cy="129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897249" y="823161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109722">
            <a:off x="-1332064" y="4856878"/>
            <a:ext cx="6576793" cy="7614232"/>
          </a:xfrm>
          <a:custGeom>
            <a:avLst/>
            <a:gdLst/>
            <a:ahLst/>
            <a:cxnLst/>
            <a:rect r="r" b="b" t="t" l="l"/>
            <a:pathLst>
              <a:path h="7614232" w="6576793">
                <a:moveTo>
                  <a:pt x="0" y="0"/>
                </a:moveTo>
                <a:lnTo>
                  <a:pt x="6576793" y="0"/>
                </a:lnTo>
                <a:lnTo>
                  <a:pt x="6576793" y="7614232"/>
                </a:lnTo>
                <a:lnTo>
                  <a:pt x="0" y="76142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126705">
            <a:off x="14707674" y="-57741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021326" y="1153858"/>
            <a:ext cx="876024" cy="71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DAGi5Tiexzc</dc:identifier>
  <dcterms:modified xsi:type="dcterms:W3CDTF">2011-08-01T06:04:30Z</dcterms:modified>
  <cp:revision>1</cp:revision>
  <dc:title>Sales Pitch Presentation</dc:title>
</cp:coreProperties>
</file>

<file path=docProps/thumbnail.jpeg>
</file>